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
  </p:notesMasterIdLst>
  <p:sldIdLst>
    <p:sldId id="256" r:id="rId2"/>
    <p:sldId id="257" r:id="rId3"/>
    <p:sldId id="258" r:id="rId4"/>
    <p:sldId id="259" r:id="rId5"/>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4622" autoAdjust="0"/>
  </p:normalViewPr>
  <p:slideViewPr>
    <p:cSldViewPr>
      <p:cViewPr varScale="1">
        <p:scale>
          <a:sx n="77" d="100"/>
          <a:sy n="77" d="100"/>
        </p:scale>
        <p:origin x="-1422" y="-9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A26FF49-3F25-4906-93F3-77EC6505CAE1}" type="datetimeFigureOut">
              <a:rPr kumimoji="1" lang="ja-JP" altLang="en-US" smtClean="0"/>
              <a:pPr/>
              <a:t>2015/11/17</a:t>
            </a:fld>
            <a:endParaRPr kumimoji="1" lang="ja-JP" altLang="en-US"/>
          </a:p>
        </p:txBody>
      </p:sp>
      <p:sp>
        <p:nvSpPr>
          <p:cNvPr id="4" name="スライド イメージ プレースホルダー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792F43A-F30F-4157-91AA-64C1F8A8962F}" type="slidenum">
              <a:rPr kumimoji="1" lang="ja-JP" altLang="en-US" smtClean="0"/>
              <a:pPr/>
              <a:t>&lt;#&gt;</a:t>
            </a:fld>
            <a:endParaRPr kumimoji="1" lang="ja-JP" altLang="en-US"/>
          </a:p>
        </p:txBody>
      </p:sp>
    </p:spTree>
    <p:extLst>
      <p:ext uri="{BB962C8B-B14F-4D97-AF65-F5344CB8AC3E}">
        <p14:creationId xmlns:p14="http://schemas.microsoft.com/office/powerpoint/2010/main" xmlns="" val="34432421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92F43A-F30F-4157-91AA-64C1F8A8962F}" type="slidenum">
              <a:rPr kumimoji="1" lang="ja-JP" altLang="en-US" smtClean="0"/>
              <a:pPr/>
              <a:t>1</a:t>
            </a:fld>
            <a:endParaRPr kumimoji="1" lang="ja-JP" altLang="en-US"/>
          </a:p>
        </p:txBody>
      </p:sp>
    </p:spTree>
    <p:extLst>
      <p:ext uri="{BB962C8B-B14F-4D97-AF65-F5344CB8AC3E}">
        <p14:creationId xmlns:p14="http://schemas.microsoft.com/office/powerpoint/2010/main" xmlns="" val="17010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074420" y="479864"/>
            <a:ext cx="5554980" cy="1962912"/>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074420" y="2466752"/>
            <a:ext cx="5554980" cy="23368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
        <p:nvSpPr>
          <p:cNvPr id="8" name="円/楕円 7"/>
          <p:cNvSpPr/>
          <p:nvPr/>
        </p:nvSpPr>
        <p:spPr>
          <a:xfrm>
            <a:off x="691075" y="1885069"/>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867882" y="1793355"/>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143500" y="366186"/>
            <a:ext cx="1371600" cy="7802033"/>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857250" y="366188"/>
            <a:ext cx="4171950" cy="7802033"/>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1712168" y="-72"/>
            <a:ext cx="5143500"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1933794" y="3467100"/>
            <a:ext cx="4800600" cy="3048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933794" y="1422400"/>
            <a:ext cx="4800600" cy="201294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
        <p:nvSpPr>
          <p:cNvPr id="10" name="正方形/長方形 9"/>
          <p:cNvSpPr/>
          <p:nvPr/>
        </p:nvSpPr>
        <p:spPr bwMode="invGray">
          <a:xfrm>
            <a:off x="1714500" y="0"/>
            <a:ext cx="57150"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29241" y="3752875"/>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806048" y="3661160"/>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76706" y="365760"/>
            <a:ext cx="5623560" cy="1524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07670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395706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6880448"/>
            <a:ext cx="6172200" cy="1524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4290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349758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4290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349758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076706" y="365760"/>
            <a:ext cx="5623560" cy="1524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p:nvSpPr>
        <p:spPr>
          <a:xfrm>
            <a:off x="761238" y="0"/>
            <a:ext cx="6096762"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
        <p:nvSpPr>
          <p:cNvPr id="6" name="正方形/長方形 5"/>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289037"/>
            <a:ext cx="2857500" cy="154940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342900" y="1875952"/>
            <a:ext cx="2857500" cy="93133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342900" y="2844801"/>
            <a:ext cx="6115050" cy="532341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415172" y="1422400"/>
            <a:ext cx="2057400" cy="26416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EF9C039F-8481-49CB-86B9-5E13D7897D0E}" type="datetimeFigureOut">
              <a:rPr kumimoji="1" lang="ja-JP" altLang="en-US" smtClean="0"/>
              <a:pPr/>
              <a:t>2015/11/17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8FD0669-719B-434C-B2AE-D2D78EC3BC28}" type="slidenum">
              <a:rPr kumimoji="1" lang="ja-JP" altLang="en-US" smtClean="0"/>
              <a:pPr/>
              <a:t>&lt;#&gt;</a:t>
            </a:fld>
            <a:endParaRPr kumimoji="1" lang="ja-JP" altLang="en-US"/>
          </a:p>
        </p:txBody>
      </p:sp>
      <p:sp>
        <p:nvSpPr>
          <p:cNvPr id="8" name="正方形/長方形 7"/>
          <p:cNvSpPr/>
          <p:nvPr/>
        </p:nvSpPr>
        <p:spPr>
          <a:xfrm>
            <a:off x="571500" y="1422400"/>
            <a:ext cx="3429000" cy="6096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628650" y="1524005"/>
            <a:ext cx="3314700" cy="468604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297544" y="1272455"/>
            <a:ext cx="514350"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3752750" y="1249048"/>
            <a:ext cx="486918"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628650" y="6400800"/>
            <a:ext cx="3314700" cy="1016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パイ 6"/>
          <p:cNvSpPr/>
          <p:nvPr/>
        </p:nvSpPr>
        <p:spPr>
          <a:xfrm>
            <a:off x="-611945" y="-1087896"/>
            <a:ext cx="1229165" cy="2185183"/>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26613" y="28137"/>
            <a:ext cx="1276643" cy="22695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37161" y="1406770"/>
            <a:ext cx="844288" cy="147016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759655" y="-72"/>
            <a:ext cx="6098345"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076706" y="366184"/>
            <a:ext cx="5623560" cy="1524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076706" y="1930400"/>
            <a:ext cx="5623560" cy="64008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2686050" y="8407400"/>
            <a:ext cx="1600200" cy="6350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9C039F-8481-49CB-86B9-5E13D7897D0E}" type="datetimeFigureOut">
              <a:rPr kumimoji="1" lang="ja-JP" altLang="en-US" smtClean="0"/>
              <a:pPr/>
              <a:t>2015/11/17</a:t>
            </a:fld>
            <a:endParaRPr kumimoji="1" lang="ja-JP" altLang="en-US"/>
          </a:p>
        </p:txBody>
      </p:sp>
      <p:sp>
        <p:nvSpPr>
          <p:cNvPr id="10" name="フッター プレースホルダー 9"/>
          <p:cNvSpPr>
            <a:spLocks noGrp="1"/>
          </p:cNvSpPr>
          <p:nvPr>
            <p:ph type="ftr" sz="quarter" idx="3"/>
          </p:nvPr>
        </p:nvSpPr>
        <p:spPr>
          <a:xfrm>
            <a:off x="4286250" y="8407400"/>
            <a:ext cx="2171700" cy="6350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6460236" y="8407400"/>
            <a:ext cx="342900" cy="6350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FD0669-719B-434C-B2AE-D2D78EC3BC28}" type="slidenum">
              <a:rPr kumimoji="1" lang="ja-JP" altLang="en-US" smtClean="0"/>
              <a:pPr/>
              <a:t>&lt;#&gt;</a:t>
            </a:fld>
            <a:endParaRPr kumimoji="1" lang="ja-JP" altLang="en-US"/>
          </a:p>
        </p:txBody>
      </p:sp>
      <p:sp>
        <p:nvSpPr>
          <p:cNvPr id="15" name="正方形/長方形 14"/>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49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xmlns="" val="3024720836"/>
              </p:ext>
            </p:extLst>
          </p:nvPr>
        </p:nvGraphicFramePr>
        <p:xfrm>
          <a:off x="1268760" y="1259632"/>
          <a:ext cx="4572000" cy="1440160"/>
        </p:xfrm>
        <a:graphic>
          <a:graphicData uri="http://schemas.openxmlformats.org/drawingml/2006/table">
            <a:tbl>
              <a:tblPr firstRow="1" bandRow="1">
                <a:tableStyleId>{2D5ABB26-0587-4C30-8999-92F81FD0307C}</a:tableStyleId>
              </a:tblPr>
              <a:tblGrid>
                <a:gridCol w="4572000"/>
              </a:tblGrid>
              <a:tr h="1440160">
                <a:tc>
                  <a:txBody>
                    <a:bodyPr/>
                    <a:lstStyle/>
                    <a:p>
                      <a:pPr algn="ctr">
                        <a:lnSpc>
                          <a:spcPct val="200000"/>
                        </a:lnSpc>
                      </a:pPr>
                      <a:r>
                        <a:rPr kumimoji="1" lang="ja-JP" altLang="en-US" sz="2000" baseline="0" dirty="0" smtClean="0">
                          <a:effectLst>
                            <a:outerShdw blurRad="38100" dist="38100" dir="2700000" algn="tl">
                              <a:srgbClr val="000000">
                                <a:alpha val="43137"/>
                              </a:srgbClr>
                            </a:outerShdw>
                          </a:effectLst>
                        </a:rPr>
                        <a:t>一般社団法人 日本海事検定協会</a:t>
                      </a:r>
                      <a:endParaRPr kumimoji="1" lang="en-US" altLang="ja-JP" sz="2000" baseline="0" dirty="0" smtClean="0">
                        <a:effectLst>
                          <a:outerShdw blurRad="38100" dist="38100" dir="2700000" algn="tl">
                            <a:srgbClr val="000000">
                              <a:alpha val="43137"/>
                            </a:srgbClr>
                          </a:outerShdw>
                        </a:effectLst>
                      </a:endParaRPr>
                    </a:p>
                    <a:p>
                      <a:pPr algn="ctr">
                        <a:lnSpc>
                          <a:spcPct val="200000"/>
                        </a:lnSpc>
                      </a:pPr>
                      <a:r>
                        <a:rPr kumimoji="1" lang="ja-JP" altLang="en-US" sz="2000" baseline="0" dirty="0" smtClean="0">
                          <a:effectLst>
                            <a:outerShdw blurRad="38100" dist="38100" dir="2700000" algn="tl">
                              <a:srgbClr val="000000">
                                <a:alpha val="43137"/>
                              </a:srgbClr>
                            </a:outerShdw>
                          </a:effectLst>
                        </a:rPr>
                        <a:t>千葉サテライトラボ</a:t>
                      </a:r>
                      <a:endParaRPr kumimoji="1" lang="ja-JP" altLang="en-US" sz="2000" b="1" baseline="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xmlns="" val="440270605"/>
              </p:ext>
            </p:extLst>
          </p:nvPr>
        </p:nvGraphicFramePr>
        <p:xfrm>
          <a:off x="908720" y="3059832"/>
          <a:ext cx="5832648" cy="5400600"/>
        </p:xfrm>
        <a:graphic>
          <a:graphicData uri="http://schemas.openxmlformats.org/drawingml/2006/table">
            <a:tbl>
              <a:tblPr firstRow="1" bandRow="1">
                <a:tableStyleId>{2D5ABB26-0587-4C30-8999-92F81FD0307C}</a:tableStyleId>
              </a:tblPr>
              <a:tblGrid>
                <a:gridCol w="5832648"/>
              </a:tblGrid>
              <a:tr h="5400600">
                <a:tc>
                  <a:txBody>
                    <a:bodyPr/>
                    <a:lstStyle/>
                    <a:p>
                      <a:endParaRPr kumimoji="1" lang="en-US" altLang="ja-JP" dirty="0" smtClean="0">
                        <a:ln>
                          <a:solidFill>
                            <a:schemeClr val="tx1"/>
                          </a:solidFill>
                        </a:ln>
                      </a:endParaRPr>
                    </a:p>
                    <a:p>
                      <a:endParaRPr kumimoji="1" lang="en-US" altLang="ja-JP" dirty="0" smtClean="0">
                        <a:ln>
                          <a:solidFill>
                            <a:schemeClr val="tx1"/>
                          </a:solidFill>
                        </a:ln>
                      </a:endParaRPr>
                    </a:p>
                    <a:p>
                      <a:endParaRPr kumimoji="1" lang="en-US" altLang="ja-JP"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pPr>
                      <a:endParaRPr kumimoji="1" lang="en-US" altLang="ja-JP" sz="1400" spc="0" baseline="0" dirty="0" smtClean="0">
                        <a:ln>
                          <a:solidFill>
                            <a:schemeClr val="tx1"/>
                          </a:solidFill>
                        </a:ln>
                      </a:endParaRPr>
                    </a:p>
                    <a:p>
                      <a:pPr>
                        <a:lnSpc>
                          <a:spcPct val="200000"/>
                        </a:lnSpc>
                        <a:spcAft>
                          <a:spcPts val="0"/>
                        </a:spcAft>
                      </a:pPr>
                      <a:r>
                        <a:rPr lang="ja-JP" altLang="ja-JP" sz="1400" kern="1400" spc="0" baseline="0" dirty="0" smtClean="0">
                          <a:ln>
                            <a:solidFill>
                              <a:schemeClr val="tx1"/>
                            </a:solidFill>
                          </a:ln>
                          <a:effectLst/>
                        </a:rPr>
                        <a:t>〒</a:t>
                      </a:r>
                      <a:r>
                        <a:rPr lang="en-US" altLang="ja-JP" sz="1400" kern="1400" spc="0" baseline="0" dirty="0" smtClean="0">
                          <a:ln>
                            <a:solidFill>
                              <a:schemeClr val="tx1"/>
                            </a:solidFill>
                          </a:ln>
                          <a:effectLst/>
                        </a:rPr>
                        <a:t>261</a:t>
                      </a:r>
                      <a:r>
                        <a:rPr lang="ja-JP" altLang="ja-JP" sz="1400" kern="1400" spc="0" baseline="0" dirty="0" smtClean="0">
                          <a:ln>
                            <a:solidFill>
                              <a:schemeClr val="tx1"/>
                            </a:solidFill>
                          </a:ln>
                          <a:effectLst/>
                        </a:rPr>
                        <a:t>－</a:t>
                      </a:r>
                      <a:r>
                        <a:rPr lang="en-US" altLang="ja-JP" sz="1400" kern="1400" spc="0" baseline="0" dirty="0" smtClean="0">
                          <a:ln>
                            <a:solidFill>
                              <a:schemeClr val="tx1"/>
                            </a:solidFill>
                          </a:ln>
                          <a:effectLst/>
                        </a:rPr>
                        <a:t>0002</a:t>
                      </a:r>
                      <a:br>
                        <a:rPr lang="en-US" altLang="ja-JP" sz="1400" kern="1400" spc="0" baseline="0" dirty="0" smtClean="0">
                          <a:ln>
                            <a:solidFill>
                              <a:schemeClr val="tx1"/>
                            </a:solidFill>
                          </a:ln>
                          <a:effectLst/>
                        </a:rPr>
                      </a:br>
                      <a:r>
                        <a:rPr lang="ja-JP" altLang="ja-JP" sz="1400" kern="1400" spc="0" baseline="0" dirty="0" smtClean="0">
                          <a:ln>
                            <a:solidFill>
                              <a:schemeClr val="tx1"/>
                            </a:solidFill>
                          </a:ln>
                          <a:effectLst/>
                        </a:rPr>
                        <a:t>千葉県千葉市美浜区新港</a:t>
                      </a:r>
                      <a:r>
                        <a:rPr lang="en-US" altLang="ja-JP" sz="1400" kern="1400" spc="0" baseline="0" dirty="0" smtClean="0">
                          <a:ln>
                            <a:solidFill>
                              <a:schemeClr val="tx1"/>
                            </a:solidFill>
                          </a:ln>
                          <a:effectLst/>
                        </a:rPr>
                        <a:t>231</a:t>
                      </a:r>
                      <a:r>
                        <a:rPr lang="ja-JP" altLang="ja-JP" sz="1400" kern="1400" spc="0" baseline="0" dirty="0" smtClean="0">
                          <a:ln>
                            <a:solidFill>
                              <a:schemeClr val="tx1"/>
                            </a:solidFill>
                          </a:ln>
                          <a:effectLst/>
                        </a:rPr>
                        <a:t>番地</a:t>
                      </a:r>
                      <a:r>
                        <a:rPr lang="en-US" altLang="ja-JP" sz="1400" kern="1400" spc="0" baseline="0" dirty="0" smtClean="0">
                          <a:ln>
                            <a:solidFill>
                              <a:schemeClr val="tx1"/>
                            </a:solidFill>
                          </a:ln>
                          <a:effectLst/>
                        </a:rPr>
                        <a:t>(</a:t>
                      </a:r>
                      <a:r>
                        <a:rPr lang="ja-JP" altLang="ja-JP" sz="1400" kern="1400" spc="0" baseline="0" dirty="0" smtClean="0">
                          <a:ln>
                            <a:solidFill>
                              <a:schemeClr val="tx1"/>
                            </a:solidFill>
                          </a:ln>
                          <a:effectLst/>
                        </a:rPr>
                        <a:t>エヌアイケミカル株式会社内</a:t>
                      </a:r>
                      <a:r>
                        <a:rPr lang="en-US" altLang="ja-JP" sz="1400" kern="1400" spc="0" baseline="0" dirty="0" smtClean="0">
                          <a:ln>
                            <a:solidFill>
                              <a:schemeClr val="tx1"/>
                            </a:solidFill>
                          </a:ln>
                          <a:effectLst/>
                        </a:rPr>
                        <a:t>)</a:t>
                      </a:r>
                    </a:p>
                    <a:p>
                      <a:pPr>
                        <a:lnSpc>
                          <a:spcPct val="200000"/>
                        </a:lnSpc>
                        <a:spcAft>
                          <a:spcPts val="0"/>
                        </a:spcAft>
                      </a:pPr>
                      <a:r>
                        <a:rPr lang="en-US" altLang="ja-JP" sz="1400" kern="1400" spc="0" baseline="0" dirty="0" smtClean="0">
                          <a:ln>
                            <a:solidFill>
                              <a:schemeClr val="tx1"/>
                            </a:solidFill>
                          </a:ln>
                          <a:effectLst/>
                        </a:rPr>
                        <a:t>Tel No.043-302-2053</a:t>
                      </a:r>
                    </a:p>
                    <a:p>
                      <a:pPr>
                        <a:lnSpc>
                          <a:spcPct val="200000"/>
                        </a:lnSpc>
                        <a:spcAft>
                          <a:spcPts val="0"/>
                        </a:spcAft>
                      </a:pPr>
                      <a:r>
                        <a:rPr lang="en-US" altLang="ja-JP" sz="1400" kern="1400" spc="0" baseline="0" dirty="0" smtClean="0">
                          <a:ln>
                            <a:solidFill>
                              <a:schemeClr val="tx1"/>
                            </a:solidFill>
                          </a:ln>
                          <a:effectLst/>
                        </a:rPr>
                        <a:t>E mail : chiba-labo@nkkk.or.jp</a:t>
                      </a:r>
                      <a:endParaRPr lang="ja-JP" altLang="ja-JP" sz="1400" kern="1400" spc="0" baseline="0" dirty="0" smtClean="0">
                        <a:ln>
                          <a:solidFill>
                            <a:schemeClr val="tx1"/>
                          </a:solidFill>
                        </a:ln>
                        <a:effectLst/>
                      </a:endParaRPr>
                    </a:p>
                    <a:p>
                      <a:pPr>
                        <a:lnSpc>
                          <a:spcPts val="1400"/>
                        </a:lnSpc>
                        <a:spcAft>
                          <a:spcPts val="0"/>
                        </a:spcAft>
                      </a:pPr>
                      <a:r>
                        <a:rPr lang="ja-JP" altLang="ja-JP" sz="1800" kern="1400" dirty="0" smtClean="0">
                          <a:ln>
                            <a:solidFill>
                              <a:schemeClr val="tx1"/>
                            </a:solidFill>
                          </a:ln>
                          <a:effectLst/>
                        </a:rPr>
                        <a:t> </a:t>
                      </a:r>
                      <a:endParaRPr kumimoji="1" lang="ja-JP" altLang="en-US"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pic>
        <p:nvPicPr>
          <p:cNvPr id="6" name="図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5534" y="3000374"/>
            <a:ext cx="4987761" cy="3371825"/>
          </a:xfrm>
          <a:prstGeom prst="rect">
            <a:avLst/>
          </a:prstGeom>
          <a:noFill/>
          <a:ln>
            <a:noFill/>
          </a:ln>
        </p:spPr>
      </p:pic>
      <p:sp>
        <p:nvSpPr>
          <p:cNvPr id="7" name="角丸四角形吹き出し 6"/>
          <p:cNvSpPr/>
          <p:nvPr/>
        </p:nvSpPr>
        <p:spPr>
          <a:xfrm>
            <a:off x="3140968" y="4139952"/>
            <a:ext cx="1584176" cy="741611"/>
          </a:xfrm>
          <a:prstGeom prst="wedgeRoundRectCallout">
            <a:avLst>
              <a:gd name="adj1" fmla="val -66628"/>
              <a:gd name="adj2" fmla="val -30366"/>
              <a:gd name="adj3" fmla="val 16667"/>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0D0D0D"/>
                </a:solidFill>
                <a:effectLst/>
                <a:uLnTx/>
                <a:uFillTx/>
                <a:latin typeface="Century"/>
                <a:ea typeface="メイリオ"/>
                <a:cs typeface="Times New Roman"/>
              </a:rPr>
              <a:t>（一社）日本海事検定協会</a:t>
            </a:r>
            <a:endParaRPr kumimoji="0" lang="ja-JP" altLang="en-US" sz="1050" b="0" i="0" u="none" strike="noStrike" kern="100" cap="none" spc="0" normalizeH="0" baseline="0" noProof="0" dirty="0">
              <a:ln>
                <a:noFill/>
              </a:ln>
              <a:solidFill>
                <a:sysClr val="window" lastClr="FFFFFF"/>
              </a:solidFill>
              <a:effectLst/>
              <a:uLnTx/>
              <a:uFillTx/>
              <a:latin typeface="Century"/>
              <a:ea typeface="ＭＳ 明朝"/>
              <a:cs typeface="Times New Roman"/>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rgbClr val="0D0D0D"/>
                </a:solidFill>
                <a:effectLst/>
                <a:uLnTx/>
                <a:uFillTx/>
                <a:latin typeface="Century"/>
                <a:ea typeface="メイリオ"/>
                <a:cs typeface="Times New Roman"/>
              </a:rPr>
              <a:t>分析センター　千葉分室</a:t>
            </a:r>
            <a:endParaRPr kumimoji="0" lang="ja-JP" altLang="en-US" sz="1050" b="0" i="0" u="none" strike="noStrike" kern="100" cap="none" spc="0" normalizeH="0" baseline="0" noProof="0" dirty="0">
              <a:ln>
                <a:noFill/>
              </a:ln>
              <a:solidFill>
                <a:sysClr val="window" lastClr="FFFFFF"/>
              </a:solidFill>
              <a:effectLst/>
              <a:uLnTx/>
              <a:uFillTx/>
              <a:latin typeface="Century"/>
              <a:ea typeface="ＭＳ 明朝"/>
              <a:cs typeface="Times New Roman"/>
            </a:endParaRPr>
          </a:p>
        </p:txBody>
      </p:sp>
    </p:spTree>
    <p:extLst>
      <p:ext uri="{BB962C8B-B14F-4D97-AF65-F5344CB8AC3E}">
        <p14:creationId xmlns:p14="http://schemas.microsoft.com/office/powerpoint/2010/main" xmlns="" val="167743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3155987261"/>
              </p:ext>
            </p:extLst>
          </p:nvPr>
        </p:nvGraphicFramePr>
        <p:xfrm>
          <a:off x="908720" y="683568"/>
          <a:ext cx="5616624" cy="7704856"/>
        </p:xfrm>
        <a:graphic>
          <a:graphicData uri="http://schemas.openxmlformats.org/drawingml/2006/table">
            <a:tbl>
              <a:tblPr firstRow="1" bandRow="1">
                <a:tableStyleId>{2D5ABB26-0587-4C30-8999-92F81FD0307C}</a:tableStyleId>
              </a:tblPr>
              <a:tblGrid>
                <a:gridCol w="5616624"/>
              </a:tblGrid>
              <a:tr h="7704856">
                <a:tc>
                  <a:txBody>
                    <a:bodyPr/>
                    <a:lstStyle/>
                    <a:p>
                      <a:pPr>
                        <a:lnSpc>
                          <a:spcPct val="150000"/>
                        </a:lnSpc>
                      </a:pPr>
                      <a:r>
                        <a:rPr kumimoji="1" lang="ja-JP" altLang="en-US" sz="1600" dirty="0" smtClean="0">
                          <a:ln>
                            <a:noFill/>
                          </a:ln>
                        </a:rPr>
                        <a:t>千葉サテライトラボの概要</a:t>
                      </a:r>
                      <a:endParaRPr kumimoji="1" lang="en-US" altLang="ja-JP" sz="1600" dirty="0" smtClean="0">
                        <a:ln>
                          <a:noFill/>
                        </a:ln>
                      </a:endParaRPr>
                    </a:p>
                    <a:p>
                      <a:pPr>
                        <a:lnSpc>
                          <a:spcPct val="150000"/>
                        </a:lnSpc>
                      </a:pPr>
                      <a:endParaRPr kumimoji="1" lang="en-US" altLang="ja-JP" sz="1600" dirty="0" smtClean="0">
                        <a:ln>
                          <a:noFill/>
                        </a:ln>
                      </a:endParaRPr>
                    </a:p>
                    <a:p>
                      <a:pPr>
                        <a:lnSpc>
                          <a:spcPct val="150000"/>
                        </a:lnSpc>
                      </a:pPr>
                      <a:r>
                        <a:rPr kumimoji="1" lang="ja-JP" altLang="en-US" sz="1600" dirty="0" smtClean="0">
                          <a:ln>
                            <a:noFill/>
                          </a:ln>
                        </a:rPr>
                        <a:t>平成</a:t>
                      </a:r>
                      <a:r>
                        <a:rPr kumimoji="1" lang="en-US" altLang="ja-JP" sz="1600" dirty="0" smtClean="0">
                          <a:ln>
                            <a:noFill/>
                          </a:ln>
                        </a:rPr>
                        <a:t>23</a:t>
                      </a:r>
                      <a:r>
                        <a:rPr kumimoji="1" lang="ja-JP" altLang="en-US" sz="1600" dirty="0" smtClean="0">
                          <a:ln>
                            <a:noFill/>
                          </a:ln>
                        </a:rPr>
                        <a:t>年</a:t>
                      </a:r>
                      <a:r>
                        <a:rPr kumimoji="1" lang="en-US" altLang="ja-JP" sz="1600" dirty="0" smtClean="0">
                          <a:ln>
                            <a:noFill/>
                          </a:ln>
                        </a:rPr>
                        <a:t>4</a:t>
                      </a:r>
                      <a:r>
                        <a:rPr kumimoji="1" lang="ja-JP" altLang="en-US" sz="1600" dirty="0" smtClean="0">
                          <a:ln>
                            <a:noFill/>
                          </a:ln>
                        </a:rPr>
                        <a:t>月</a:t>
                      </a:r>
                      <a:r>
                        <a:rPr kumimoji="1" lang="en-US" altLang="ja-JP" sz="1600" dirty="0" smtClean="0">
                          <a:ln>
                            <a:noFill/>
                          </a:ln>
                        </a:rPr>
                        <a:t>23</a:t>
                      </a:r>
                      <a:r>
                        <a:rPr kumimoji="1" lang="ja-JP" altLang="en-US" sz="1600" dirty="0" smtClean="0">
                          <a:ln>
                            <a:noFill/>
                          </a:ln>
                        </a:rPr>
                        <a:t>日、エヌアイケミカル株式会社様構内に千葉サテライトラボを開設致しました。</a:t>
                      </a:r>
                      <a:endParaRPr kumimoji="1" lang="en-US" altLang="ja-JP" sz="1600" dirty="0" smtClean="0">
                        <a:ln>
                          <a:noFill/>
                        </a:ln>
                      </a:endParaRPr>
                    </a:p>
                    <a:p>
                      <a:pPr>
                        <a:lnSpc>
                          <a:spcPct val="150000"/>
                        </a:lnSpc>
                      </a:pPr>
                      <a:endParaRPr kumimoji="1" lang="en-US" altLang="ja-JP" sz="1600" dirty="0" smtClean="0">
                        <a:ln>
                          <a:noFill/>
                        </a:ln>
                      </a:endParaRPr>
                    </a:p>
                    <a:p>
                      <a:pPr>
                        <a:lnSpc>
                          <a:spcPct val="150000"/>
                        </a:lnSpc>
                      </a:pPr>
                      <a:r>
                        <a:rPr kumimoji="1" lang="ja-JP" altLang="en-US" sz="1600" dirty="0" smtClean="0">
                          <a:ln>
                            <a:noFill/>
                          </a:ln>
                        </a:rPr>
                        <a:t>エヌアイケミカル株式会社は、日本屈指のコンビナート地帯のほぼ中央に位置することから、サンプルの送付に要していた時間と費用をセーブし、同地区に於ける品質分析のご用命に迅速に対応することが出来ます。</a:t>
                      </a:r>
                      <a:endParaRPr kumimoji="1" lang="en-US" altLang="ja-JP" sz="1600" dirty="0" smtClean="0">
                        <a:ln>
                          <a:noFill/>
                        </a:ln>
                      </a:endParaRPr>
                    </a:p>
                    <a:p>
                      <a:pPr>
                        <a:lnSpc>
                          <a:spcPct val="150000"/>
                        </a:lnSpc>
                      </a:pPr>
                      <a:endParaRPr kumimoji="1" lang="en-US" altLang="ja-JP" sz="1600" dirty="0" smtClean="0">
                        <a:ln>
                          <a:noFill/>
                        </a:ln>
                      </a:endParaRPr>
                    </a:p>
                    <a:p>
                      <a:pPr>
                        <a:lnSpc>
                          <a:spcPct val="150000"/>
                        </a:lnSpc>
                      </a:pPr>
                      <a:r>
                        <a:rPr kumimoji="1" lang="ja-JP" altLang="en-US" sz="1600" dirty="0" smtClean="0">
                          <a:ln>
                            <a:noFill/>
                          </a:ln>
                        </a:rPr>
                        <a:t>特に、エヌアイケミカル株式会社様の海上入出荷桟橋の直ぐ近くにラボがあるため、タンカー輸送による受払では、品質確認分析のための時間を大幅に短縮するに至っております。</a:t>
                      </a:r>
                      <a:endParaRPr kumimoji="1" lang="en-US" altLang="ja-JP" sz="1600" dirty="0" smtClean="0">
                        <a:ln>
                          <a:noFill/>
                        </a:ln>
                      </a:endParaRPr>
                    </a:p>
                    <a:p>
                      <a:pPr>
                        <a:lnSpc>
                          <a:spcPct val="150000"/>
                        </a:lnSpc>
                      </a:pPr>
                      <a:r>
                        <a:rPr kumimoji="1" lang="ja-JP" altLang="en-US" sz="1600" dirty="0" smtClean="0">
                          <a:ln>
                            <a:noFill/>
                          </a:ln>
                        </a:rPr>
                        <a:t>また、油槽所様と協働した保管貨物の品質管理にもご利用して頂くことが出来ます。</a:t>
                      </a:r>
                      <a:endParaRPr kumimoji="1" lang="en-US" altLang="ja-JP" sz="1600" dirty="0" smtClean="0">
                        <a:ln>
                          <a:noFill/>
                        </a:ln>
                      </a:endParaRPr>
                    </a:p>
                    <a:p>
                      <a:pPr>
                        <a:lnSpc>
                          <a:spcPct val="150000"/>
                        </a:lnSpc>
                      </a:pPr>
                      <a:endParaRPr kumimoji="1" lang="en-US" altLang="ja-JP" sz="1600" dirty="0" smtClean="0">
                        <a:ln>
                          <a:noFill/>
                        </a:ln>
                      </a:endParaRPr>
                    </a:p>
                    <a:p>
                      <a:pPr>
                        <a:lnSpc>
                          <a:spcPct val="150000"/>
                        </a:lnSpc>
                      </a:pPr>
                      <a:r>
                        <a:rPr kumimoji="1" lang="ja-JP" altLang="en-US" sz="1600" dirty="0" smtClean="0">
                          <a:ln>
                            <a:noFill/>
                          </a:ln>
                        </a:rPr>
                        <a:t>各種溶剤類</a:t>
                      </a:r>
                      <a:r>
                        <a:rPr kumimoji="1" lang="en-US" altLang="ja-JP" sz="1600" dirty="0" smtClean="0">
                          <a:ln>
                            <a:noFill/>
                          </a:ln>
                        </a:rPr>
                        <a:t>(</a:t>
                      </a:r>
                      <a:r>
                        <a:rPr kumimoji="1" lang="ja-JP" altLang="en-US" sz="1600" dirty="0" smtClean="0">
                          <a:ln>
                            <a:noFill/>
                          </a:ln>
                        </a:rPr>
                        <a:t>アルコール、ケトン、エステル、石油系）の規格分析をはじめ、有機原料類の一般分析にも対応した品質管理分析を提供しております。</a:t>
                      </a:r>
                      <a:endParaRPr kumimoji="1" lang="ja-JP" altLang="en-US" sz="1600" b="0" dirty="0">
                        <a:ln>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xmlns="" val="82628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1975567013"/>
              </p:ext>
            </p:extLst>
          </p:nvPr>
        </p:nvGraphicFramePr>
        <p:xfrm>
          <a:off x="1143000" y="539552"/>
          <a:ext cx="5310336" cy="8136904"/>
        </p:xfrm>
        <a:graphic>
          <a:graphicData uri="http://schemas.openxmlformats.org/drawingml/2006/table">
            <a:tbl>
              <a:tblPr firstRow="1" bandRow="1">
                <a:tableStyleId>{2D5ABB26-0587-4C30-8999-92F81FD0307C}</a:tableStyleId>
              </a:tblPr>
              <a:tblGrid>
                <a:gridCol w="5310336"/>
              </a:tblGrid>
              <a:tr h="8136904">
                <a:tc>
                  <a:txBody>
                    <a:bodyPr/>
                    <a:lstStyle/>
                    <a:p>
                      <a:pPr>
                        <a:lnSpc>
                          <a:spcPct val="150000"/>
                        </a:lnSpc>
                      </a:pPr>
                      <a:r>
                        <a:rPr kumimoji="1" lang="ja-JP" altLang="en-US" sz="1600" dirty="0" smtClean="0"/>
                        <a:t>分析機器</a:t>
                      </a:r>
                      <a:endParaRPr kumimoji="1" lang="en-US" altLang="ja-JP" sz="1600" dirty="0" smtClean="0"/>
                    </a:p>
                    <a:p>
                      <a:pPr>
                        <a:lnSpc>
                          <a:spcPct val="150000"/>
                        </a:lnSpc>
                      </a:pPr>
                      <a:r>
                        <a:rPr kumimoji="1" lang="ja-JP" altLang="en-US" sz="1600" dirty="0" smtClean="0"/>
                        <a:t>　ガスクロマトグラフィー </a:t>
                      </a:r>
                      <a:endParaRPr kumimoji="1" lang="en-US" altLang="ja-JP" sz="1600" dirty="0" smtClean="0"/>
                    </a:p>
                    <a:p>
                      <a:pPr>
                        <a:lnSpc>
                          <a:spcPct val="150000"/>
                        </a:lnSpc>
                      </a:pPr>
                      <a:r>
                        <a:rPr kumimoji="1" lang="ja-JP" altLang="en-US" sz="1600" dirty="0" smtClean="0"/>
                        <a:t>　微量水分計</a:t>
                      </a:r>
                      <a:endParaRPr kumimoji="1" lang="en-US" altLang="ja-JP" sz="1600" dirty="0" smtClean="0"/>
                    </a:p>
                    <a:p>
                      <a:pPr>
                        <a:lnSpc>
                          <a:spcPct val="150000"/>
                        </a:lnSpc>
                      </a:pPr>
                      <a:r>
                        <a:rPr kumimoji="1" lang="ja-JP" altLang="en-US" sz="1600" dirty="0" smtClean="0"/>
                        <a:t>　分光光度計</a:t>
                      </a:r>
                      <a:endParaRPr kumimoji="1" lang="en-US" altLang="ja-JP" sz="1600" dirty="0" smtClean="0"/>
                    </a:p>
                    <a:p>
                      <a:pPr>
                        <a:lnSpc>
                          <a:spcPct val="150000"/>
                        </a:lnSpc>
                      </a:pPr>
                      <a:r>
                        <a:rPr kumimoji="1" lang="ja-JP" altLang="en-US" sz="1600" dirty="0" smtClean="0"/>
                        <a:t>　　カラーメーター</a:t>
                      </a:r>
                      <a:endParaRPr kumimoji="1" lang="en-US" altLang="ja-JP" sz="1600" dirty="0" smtClean="0"/>
                    </a:p>
                    <a:p>
                      <a:pPr>
                        <a:lnSpc>
                          <a:spcPct val="150000"/>
                        </a:lnSpc>
                      </a:pPr>
                      <a:r>
                        <a:rPr kumimoji="1" lang="ja-JP" altLang="en-US" sz="1600" dirty="0" smtClean="0"/>
                        <a:t>　　紫外可視分光光度</a:t>
                      </a:r>
                      <a:endParaRPr kumimoji="1" lang="en-US" altLang="ja-JP" sz="1600" dirty="0" smtClean="0"/>
                    </a:p>
                    <a:p>
                      <a:pPr>
                        <a:lnSpc>
                          <a:spcPct val="150000"/>
                        </a:lnSpc>
                      </a:pPr>
                      <a:r>
                        <a:rPr kumimoji="1" lang="ja-JP" altLang="en-US" sz="1600" dirty="0" smtClean="0"/>
                        <a:t>　振動式密度系</a:t>
                      </a:r>
                      <a:endParaRPr kumimoji="1" lang="en-US" altLang="ja-JP" sz="1600" dirty="0" smtClean="0"/>
                    </a:p>
                    <a:p>
                      <a:pPr>
                        <a:lnSpc>
                          <a:spcPct val="150000"/>
                        </a:lnSpc>
                      </a:pPr>
                      <a:r>
                        <a:rPr kumimoji="1" lang="ja-JP" altLang="en-US" sz="1600" dirty="0" smtClean="0"/>
                        <a:t>　自動常圧蒸留装置</a:t>
                      </a:r>
                      <a:endParaRPr kumimoji="1" lang="en-US" altLang="ja-JP" sz="1600" dirty="0" smtClean="0"/>
                    </a:p>
                    <a:p>
                      <a:pPr>
                        <a:lnSpc>
                          <a:spcPct val="150000"/>
                        </a:lnSpc>
                      </a:pPr>
                      <a:r>
                        <a:rPr kumimoji="1" lang="ja-JP" altLang="en-US" sz="1600" dirty="0" smtClean="0"/>
                        <a:t>　自動引火点測定器</a:t>
                      </a:r>
                      <a:endParaRPr kumimoji="1" lang="en-US" altLang="ja-JP" sz="1600" dirty="0" smtClean="0"/>
                    </a:p>
                    <a:p>
                      <a:pPr>
                        <a:lnSpc>
                          <a:spcPct val="150000"/>
                        </a:lnSpc>
                      </a:pPr>
                      <a:r>
                        <a:rPr kumimoji="1" lang="ja-JP" altLang="en-US" sz="1600" dirty="0" smtClean="0"/>
                        <a:t>　アニリン点測定装置</a:t>
                      </a:r>
                      <a:endParaRPr kumimoji="1" lang="en-US" altLang="ja-JP" sz="1600" dirty="0" smtClean="0"/>
                    </a:p>
                    <a:p>
                      <a:pPr>
                        <a:lnSpc>
                          <a:spcPct val="150000"/>
                        </a:lnSpc>
                      </a:pPr>
                      <a:r>
                        <a:rPr kumimoji="1" lang="ja-JP" altLang="en-US" sz="1600" dirty="0" smtClean="0"/>
                        <a:t>　電子天秤</a:t>
                      </a:r>
                      <a:endParaRPr kumimoji="1" lang="en-US" altLang="ja-JP" sz="1600" dirty="0" smtClean="0"/>
                    </a:p>
                    <a:p>
                      <a:pPr>
                        <a:lnSpc>
                          <a:spcPct val="150000"/>
                        </a:lnSpc>
                      </a:pPr>
                      <a:r>
                        <a:rPr kumimoji="1" lang="ja-JP" altLang="en-US" sz="1600" dirty="0" smtClean="0"/>
                        <a:t>　恒温槽</a:t>
                      </a:r>
                      <a:endParaRPr kumimoji="1" lang="en-US" altLang="ja-JP" sz="1600" dirty="0" smtClean="0"/>
                    </a:p>
                    <a:p>
                      <a:r>
                        <a:rPr kumimoji="1" lang="ja-JP" altLang="en-US" sz="1600" dirty="0" smtClean="0"/>
                        <a:t>　</a:t>
                      </a:r>
                      <a:r>
                        <a:rPr kumimoji="1" lang="en-US" altLang="ja-JP" sz="1600" dirty="0" smtClean="0"/>
                        <a:t>APHA</a:t>
                      </a:r>
                      <a:r>
                        <a:rPr kumimoji="1" lang="ja-JP" altLang="en-US" sz="1600" dirty="0" smtClean="0"/>
                        <a:t>カラー標準</a:t>
                      </a:r>
                      <a:endParaRPr kumimoji="1" lang="en-US" altLang="ja-JP" sz="1600" dirty="0" smtClean="0"/>
                    </a:p>
                    <a:p>
                      <a:r>
                        <a:rPr kumimoji="1" lang="ja-JP" altLang="en-US" sz="1600" dirty="0" smtClean="0"/>
                        <a:t>　</a:t>
                      </a:r>
                      <a:endParaRPr kumimoji="1" lang="en-US" altLang="ja-JP" sz="1600" dirty="0" smtClean="0"/>
                    </a:p>
                    <a:p>
                      <a:endParaRPr kumimoji="1" lang="en-US" altLang="ja-JP" sz="1600" dirty="0" smtClean="0"/>
                    </a:p>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pic>
        <p:nvPicPr>
          <p:cNvPr id="3" name="図 2" descr="F:\NIらぼ写真\IMGP1723.JPG"/>
          <p:cNvPicPr/>
          <p:nvPr/>
        </p:nvPicPr>
        <p:blipFill rotWithShape="1">
          <a:blip r:embed="rId2" cstate="print">
            <a:extLst>
              <a:ext uri="{28A0092B-C50C-407E-A947-70E740481C1C}">
                <a14:useLocalDpi xmlns:a14="http://schemas.microsoft.com/office/drawing/2010/main" xmlns="" val="0"/>
              </a:ext>
            </a:extLst>
          </a:blip>
          <a:srcRect l="5119" t="27530" r="21629" b="22823"/>
          <a:stretch/>
        </p:blipFill>
        <p:spPr bwMode="auto">
          <a:xfrm>
            <a:off x="1484784" y="5724128"/>
            <a:ext cx="3960439" cy="2160239"/>
          </a:xfrm>
          <a:prstGeom prst="rect">
            <a:avLst/>
          </a:prstGeom>
          <a:noFill/>
          <a:ln>
            <a:noFill/>
          </a:ln>
          <a:extLst>
            <a:ext uri="{53640926-AAD7-44D8-BBD7-CCE9431645EC}">
              <a14:shadowObscured xmlns:a14="http://schemas.microsoft.com/office/drawing/2010/main" xmlns=""/>
            </a:ext>
          </a:extLst>
        </p:spPr>
      </p:pic>
      <p:pic>
        <p:nvPicPr>
          <p:cNvPr id="4" name="図 3" descr="F:\NIらぼ写真\IMGP1729.JPG"/>
          <p:cNvPicPr/>
          <p:nvPr/>
        </p:nvPicPr>
        <p:blipFill rotWithShape="1">
          <a:blip r:embed="rId3" cstate="print">
            <a:extLst>
              <a:ext uri="{28A0092B-C50C-407E-A947-70E740481C1C}">
                <a14:useLocalDpi xmlns:a14="http://schemas.microsoft.com/office/drawing/2010/main" xmlns="" val="0"/>
              </a:ext>
            </a:extLst>
          </a:blip>
          <a:srcRect l="26477" t="7529" r="19335"/>
          <a:stretch/>
        </p:blipFill>
        <p:spPr bwMode="auto">
          <a:xfrm>
            <a:off x="4293097" y="395537"/>
            <a:ext cx="1872208" cy="2592288"/>
          </a:xfrm>
          <a:prstGeom prst="rect">
            <a:avLst/>
          </a:prstGeom>
          <a:noFill/>
          <a:ln>
            <a:noFill/>
          </a:ln>
          <a:extLst>
            <a:ext uri="{53640926-AAD7-44D8-BBD7-CCE9431645EC}">
              <a14:shadowObscured xmlns:a14="http://schemas.microsoft.com/office/drawing/2010/main" xmlns=""/>
            </a:ext>
          </a:extLst>
        </p:spPr>
      </p:pic>
      <p:pic>
        <p:nvPicPr>
          <p:cNvPr id="5" name="図 4" descr="F:\NIらぼ写真\IMGP1766.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7183" y="3347864"/>
            <a:ext cx="2718161" cy="1656184"/>
          </a:xfrm>
          <a:prstGeom prst="rect">
            <a:avLst/>
          </a:prstGeom>
          <a:noFill/>
          <a:ln>
            <a:noFill/>
          </a:ln>
        </p:spPr>
      </p:pic>
    </p:spTree>
    <p:extLst>
      <p:ext uri="{BB962C8B-B14F-4D97-AF65-F5344CB8AC3E}">
        <p14:creationId xmlns:p14="http://schemas.microsoft.com/office/powerpoint/2010/main" xmlns="" val="4223398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2535010898"/>
              </p:ext>
            </p:extLst>
          </p:nvPr>
        </p:nvGraphicFramePr>
        <p:xfrm>
          <a:off x="908720" y="683568"/>
          <a:ext cx="5616624" cy="7772400"/>
        </p:xfrm>
        <a:graphic>
          <a:graphicData uri="http://schemas.openxmlformats.org/drawingml/2006/table">
            <a:tbl>
              <a:tblPr firstRow="1" bandRow="1">
                <a:tableStyleId>{2D5ABB26-0587-4C30-8999-92F81FD0307C}</a:tableStyleId>
              </a:tblPr>
              <a:tblGrid>
                <a:gridCol w="5616624"/>
              </a:tblGrid>
              <a:tr h="2735272">
                <a:tc>
                  <a:txBody>
                    <a:bodyPr/>
                    <a:lstStyle/>
                    <a:p>
                      <a:pPr>
                        <a:lnSpc>
                          <a:spcPct val="150000"/>
                        </a:lnSpc>
                      </a:pPr>
                      <a:r>
                        <a:rPr kumimoji="1" lang="ja-JP" altLang="en-US" sz="1600" dirty="0" smtClean="0"/>
                        <a:t>分析項目</a:t>
                      </a:r>
                      <a:endParaRPr kumimoji="1" lang="en-US" altLang="ja-JP" sz="1600" dirty="0" smtClean="0"/>
                    </a:p>
                    <a:p>
                      <a:pPr>
                        <a:lnSpc>
                          <a:spcPct val="150000"/>
                        </a:lnSpc>
                      </a:pPr>
                      <a:endParaRPr kumimoji="1" lang="en-US" altLang="ja-JP" sz="1600" dirty="0" smtClean="0"/>
                    </a:p>
                    <a:p>
                      <a:pPr>
                        <a:lnSpc>
                          <a:spcPct val="150000"/>
                        </a:lnSpc>
                      </a:pPr>
                      <a:r>
                        <a:rPr kumimoji="1" lang="ja-JP" altLang="en-US" sz="1600" dirty="0" smtClean="0"/>
                        <a:t>　色相　</a:t>
                      </a:r>
                      <a:r>
                        <a:rPr kumimoji="1" lang="en-US" altLang="ja-JP" sz="1600" dirty="0" smtClean="0"/>
                        <a:t>APHA(</a:t>
                      </a:r>
                      <a:r>
                        <a:rPr kumimoji="1" lang="en-US" altLang="ja-JP" sz="1600" dirty="0" err="1" smtClean="0"/>
                        <a:t>Pt</a:t>
                      </a:r>
                      <a:r>
                        <a:rPr kumimoji="1" lang="en-US" altLang="ja-JP" sz="1600" dirty="0" smtClean="0"/>
                        <a:t>-Co), </a:t>
                      </a:r>
                      <a:r>
                        <a:rPr kumimoji="1" lang="en-US" altLang="ja-JP" sz="1600" dirty="0" err="1" smtClean="0"/>
                        <a:t>Saybolt</a:t>
                      </a:r>
                      <a:endParaRPr kumimoji="1" lang="en-US" altLang="ja-JP" sz="1600" dirty="0" smtClean="0"/>
                    </a:p>
                    <a:p>
                      <a:pPr>
                        <a:lnSpc>
                          <a:spcPct val="150000"/>
                        </a:lnSpc>
                      </a:pPr>
                      <a:r>
                        <a:rPr kumimoji="1" lang="en-US" altLang="ja-JP" sz="1600" dirty="0" smtClean="0"/>
                        <a:t>   </a:t>
                      </a:r>
                      <a:r>
                        <a:rPr kumimoji="1" lang="ja-JP" altLang="en-US" sz="1600" dirty="0" smtClean="0"/>
                        <a:t>密度</a:t>
                      </a:r>
                      <a:endParaRPr kumimoji="1" lang="en-US" altLang="ja-JP" sz="1600" dirty="0" smtClean="0"/>
                    </a:p>
                    <a:p>
                      <a:pPr>
                        <a:lnSpc>
                          <a:spcPct val="150000"/>
                        </a:lnSpc>
                      </a:pPr>
                      <a:r>
                        <a:rPr kumimoji="1" lang="ja-JP" altLang="en-US" sz="1600" dirty="0" smtClean="0"/>
                        <a:t>　水分</a:t>
                      </a:r>
                      <a:endParaRPr kumimoji="1" lang="en-US" altLang="ja-JP" sz="1600" dirty="0" smtClean="0"/>
                    </a:p>
                    <a:p>
                      <a:pPr>
                        <a:lnSpc>
                          <a:spcPct val="150000"/>
                        </a:lnSpc>
                      </a:pPr>
                      <a:r>
                        <a:rPr kumimoji="1" lang="ja-JP" altLang="en-US" sz="1600" dirty="0" smtClean="0"/>
                        <a:t>　蒸留性状</a:t>
                      </a:r>
                      <a:endParaRPr kumimoji="1" lang="en-US" altLang="ja-JP" sz="1600" dirty="0" smtClean="0"/>
                    </a:p>
                    <a:p>
                      <a:pPr>
                        <a:lnSpc>
                          <a:spcPct val="150000"/>
                        </a:lnSpc>
                      </a:pPr>
                      <a:r>
                        <a:rPr kumimoji="1" lang="ja-JP" altLang="en-US" sz="1600" dirty="0" smtClean="0"/>
                        <a:t>　</a:t>
                      </a:r>
                      <a:r>
                        <a:rPr kumimoji="1" lang="en-US" altLang="ja-JP" sz="1600" dirty="0" smtClean="0"/>
                        <a:t>UV</a:t>
                      </a:r>
                      <a:r>
                        <a:rPr kumimoji="1" lang="ja-JP" altLang="en-US" sz="1600" dirty="0" smtClean="0"/>
                        <a:t>吸収</a:t>
                      </a:r>
                      <a:endParaRPr kumimoji="1" lang="en-US" altLang="ja-JP" sz="1600" dirty="0" smtClean="0"/>
                    </a:p>
                    <a:p>
                      <a:pPr>
                        <a:lnSpc>
                          <a:spcPct val="150000"/>
                        </a:lnSpc>
                      </a:pPr>
                      <a:r>
                        <a:rPr kumimoji="1" lang="ja-JP" altLang="en-US" sz="1600" dirty="0" smtClean="0"/>
                        <a:t>　不揮発分</a:t>
                      </a:r>
                      <a:endParaRPr kumimoji="1" lang="en-US" altLang="ja-JP" sz="1600" dirty="0" smtClean="0"/>
                    </a:p>
                    <a:p>
                      <a:pPr>
                        <a:lnSpc>
                          <a:spcPct val="150000"/>
                        </a:lnSpc>
                      </a:pPr>
                      <a:r>
                        <a:rPr kumimoji="1" lang="ja-JP" altLang="en-US" sz="1600" dirty="0" smtClean="0"/>
                        <a:t>　水溶性</a:t>
                      </a:r>
                      <a:endParaRPr kumimoji="1" lang="en-US" altLang="ja-JP" sz="1600" dirty="0" smtClean="0"/>
                    </a:p>
                    <a:p>
                      <a:pPr>
                        <a:lnSpc>
                          <a:spcPct val="150000"/>
                        </a:lnSpc>
                      </a:pPr>
                      <a:r>
                        <a:rPr kumimoji="1" lang="ja-JP" altLang="en-US" sz="1600" dirty="0" smtClean="0"/>
                        <a:t>　臭い</a:t>
                      </a:r>
                      <a:endParaRPr kumimoji="1" lang="en-US" altLang="ja-JP" sz="1600" dirty="0" smtClean="0"/>
                    </a:p>
                    <a:p>
                      <a:pPr>
                        <a:lnSpc>
                          <a:spcPct val="150000"/>
                        </a:lnSpc>
                      </a:pPr>
                      <a:r>
                        <a:rPr kumimoji="1" lang="ja-JP" altLang="en-US" sz="1600" dirty="0" smtClean="0"/>
                        <a:t>　過マンガン酸カリウム試験</a:t>
                      </a:r>
                      <a:endParaRPr kumimoji="1" lang="en-US" altLang="ja-JP" sz="1600" dirty="0" smtClean="0"/>
                    </a:p>
                    <a:p>
                      <a:pPr>
                        <a:lnSpc>
                          <a:spcPct val="150000"/>
                        </a:lnSpc>
                      </a:pPr>
                      <a:r>
                        <a:rPr kumimoji="1" lang="ja-JP" altLang="en-US" sz="1600" dirty="0" smtClean="0"/>
                        <a:t>　硫酸着色試験</a:t>
                      </a:r>
                      <a:endParaRPr kumimoji="1" lang="en-US" altLang="ja-JP" sz="1600" dirty="0" smtClean="0"/>
                    </a:p>
                    <a:p>
                      <a:pPr>
                        <a:lnSpc>
                          <a:spcPct val="150000"/>
                        </a:lnSpc>
                      </a:pPr>
                      <a:r>
                        <a:rPr kumimoji="1" lang="ja-JP" altLang="en-US" sz="1600" dirty="0" smtClean="0"/>
                        <a:t>　塩分（無機塩素</a:t>
                      </a:r>
                      <a:r>
                        <a:rPr kumimoji="1" lang="en-US" altLang="ja-JP" sz="1600" dirty="0" smtClean="0"/>
                        <a:t>-</a:t>
                      </a:r>
                      <a:r>
                        <a:rPr kumimoji="1" lang="ja-JP" altLang="en-US" sz="1600" baseline="0" dirty="0" smtClean="0"/>
                        <a:t>比濁法</a:t>
                      </a:r>
                      <a:r>
                        <a:rPr kumimoji="1" lang="en-US" altLang="ja-JP" sz="1600" baseline="0" dirty="0" smtClean="0"/>
                        <a:t>)</a:t>
                      </a:r>
                    </a:p>
                    <a:p>
                      <a:pPr>
                        <a:lnSpc>
                          <a:spcPct val="150000"/>
                        </a:lnSpc>
                      </a:pPr>
                      <a:r>
                        <a:rPr kumimoji="1" lang="ja-JP" altLang="en-US" sz="1600" baseline="0" dirty="0" smtClean="0"/>
                        <a:t>　アニリン点</a:t>
                      </a:r>
                      <a:endParaRPr kumimoji="1" lang="en-US" altLang="ja-JP" sz="1600" baseline="0" dirty="0" smtClean="0"/>
                    </a:p>
                    <a:p>
                      <a:pPr>
                        <a:lnSpc>
                          <a:spcPct val="150000"/>
                        </a:lnSpc>
                      </a:pPr>
                      <a:r>
                        <a:rPr kumimoji="1" lang="ja-JP" altLang="en-US" sz="1600" baseline="0" dirty="0" smtClean="0"/>
                        <a:t>　引火点　</a:t>
                      </a:r>
                      <a:r>
                        <a:rPr kumimoji="1" lang="en-US" altLang="ja-JP" sz="1600" baseline="0" dirty="0" smtClean="0"/>
                        <a:t>(Closed Cup)</a:t>
                      </a:r>
                    </a:p>
                    <a:p>
                      <a:pPr>
                        <a:lnSpc>
                          <a:spcPct val="150000"/>
                        </a:lnSpc>
                      </a:pPr>
                      <a:r>
                        <a:rPr kumimoji="1" lang="en-US" altLang="ja-JP" sz="1600" baseline="0" dirty="0" smtClean="0"/>
                        <a:t>   </a:t>
                      </a:r>
                      <a:r>
                        <a:rPr kumimoji="1" lang="ja-JP" altLang="en-US" sz="1600" baseline="0" dirty="0" smtClean="0"/>
                        <a:t>純度</a:t>
                      </a:r>
                      <a:endParaRPr kumimoji="1" lang="en-US" altLang="ja-JP" sz="1600" baseline="0" dirty="0" smtClean="0"/>
                    </a:p>
                    <a:p>
                      <a:pPr>
                        <a:lnSpc>
                          <a:spcPct val="150000"/>
                        </a:lnSpc>
                      </a:pPr>
                      <a:r>
                        <a:rPr kumimoji="1" lang="ja-JP" altLang="en-US" sz="1600" baseline="0" dirty="0" smtClean="0"/>
                        <a:t>　中和価　（酸価、アルカリ価）</a:t>
                      </a:r>
                      <a:endParaRPr kumimoji="1" lang="en-US" altLang="ja-JP" sz="1600" baseline="0" dirty="0" smtClean="0"/>
                    </a:p>
                    <a:p>
                      <a:pPr>
                        <a:lnSpc>
                          <a:spcPct val="150000"/>
                        </a:lnSpc>
                      </a:pPr>
                      <a:r>
                        <a:rPr kumimoji="1" lang="ja-JP" altLang="en-US" sz="1600" baseline="0" dirty="0" smtClean="0"/>
                        <a:t>　インヒビター</a:t>
                      </a:r>
                      <a:endParaRPr kumimoji="1" lang="en-US" altLang="ja-JP" sz="1600" baseline="0" dirty="0" smtClean="0"/>
                    </a:p>
                    <a:p>
                      <a:pPr>
                        <a:lnSpc>
                          <a:spcPct val="150000"/>
                        </a:lnSpc>
                      </a:pPr>
                      <a:r>
                        <a:rPr kumimoji="1" lang="ja-JP" altLang="en-US" sz="1600" baseline="0" dirty="0" smtClean="0"/>
                        <a:t>　ポリマー</a:t>
                      </a:r>
                      <a:endParaRPr kumimoji="1" lang="en-US" altLang="ja-JP" sz="1600" baseline="0" dirty="0" smtClean="0"/>
                    </a:p>
                    <a:p>
                      <a:pPr>
                        <a:lnSpc>
                          <a:spcPct val="150000"/>
                        </a:lnSpc>
                      </a:pPr>
                      <a:r>
                        <a:rPr kumimoji="1" lang="ja-JP" altLang="en-US" sz="1600" baseline="0" dirty="0" smtClean="0"/>
                        <a:t>　</a:t>
                      </a:r>
                      <a:endParaRPr kumimoji="1" lang="en-US" altLang="ja-JP" sz="1600" dirty="0" smtClean="0"/>
                    </a:p>
                    <a:p>
                      <a:pPr>
                        <a:lnSpc>
                          <a:spcPct val="150000"/>
                        </a:lnSpc>
                      </a:pPr>
                      <a:r>
                        <a:rPr kumimoji="1" lang="ja-JP" altLang="en-US" sz="1600" dirty="0" smtClean="0"/>
                        <a:t>　</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pic>
        <p:nvPicPr>
          <p:cNvPr id="3" name="図 2" descr="F:\NIらぼ写真\IMGP1730.JPG"/>
          <p:cNvPicPr/>
          <p:nvPr/>
        </p:nvPicPr>
        <p:blipFill rotWithShape="1">
          <a:blip r:embed="rId2" cstate="print">
            <a:extLst>
              <a:ext uri="{28A0092B-C50C-407E-A947-70E740481C1C}">
                <a14:useLocalDpi xmlns:a14="http://schemas.microsoft.com/office/drawing/2010/main" xmlns="" val="0"/>
              </a:ext>
            </a:extLst>
          </a:blip>
          <a:srcRect l="2824" t="20706" r="24100" b="34353"/>
          <a:stretch/>
        </p:blipFill>
        <p:spPr bwMode="auto">
          <a:xfrm>
            <a:off x="2780928" y="1843087"/>
            <a:ext cx="3943350" cy="1819275"/>
          </a:xfrm>
          <a:prstGeom prst="rect">
            <a:avLst/>
          </a:prstGeom>
          <a:noFill/>
          <a:ln>
            <a:noFill/>
          </a:ln>
          <a:extLst>
            <a:ext uri="{53640926-AAD7-44D8-BBD7-CCE9431645EC}">
              <a14:shadowObscured xmlns:a14="http://schemas.microsoft.com/office/drawing/2010/main" xmlns=""/>
            </a:ext>
          </a:extLst>
        </p:spPr>
      </p:pic>
      <p:pic>
        <p:nvPicPr>
          <p:cNvPr id="4" name="図 3" descr="F:\NIらぼ写真\IMGP1741.JPG"/>
          <p:cNvPicPr/>
          <p:nvPr/>
        </p:nvPicPr>
        <p:blipFill rotWithShape="1">
          <a:blip r:embed="rId3" cstate="print">
            <a:extLst>
              <a:ext uri="{28A0092B-C50C-407E-A947-70E740481C1C}">
                <a14:useLocalDpi xmlns:a14="http://schemas.microsoft.com/office/drawing/2010/main" xmlns="" val="0"/>
              </a:ext>
            </a:extLst>
          </a:blip>
          <a:srcRect l="12356" t="9883" r="37338" b="24941"/>
          <a:stretch/>
        </p:blipFill>
        <p:spPr bwMode="auto">
          <a:xfrm>
            <a:off x="4293096" y="4644008"/>
            <a:ext cx="2210569" cy="213436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70671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ユーザー定義 1">
      <a:majorFont>
        <a:latin typeface="メイリオ"/>
        <a:ea typeface="メイリオ"/>
        <a:cs typeface=""/>
      </a:majorFont>
      <a:minorFont>
        <a:latin typeface="メイリオ"/>
        <a:ea typeface="メイリオ"/>
        <a:cs typeface=""/>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154</TotalTime>
  <Words>392</Words>
  <Application>Microsoft Office PowerPoint</Application>
  <PresentationFormat>画面に合わせる (4:3)</PresentationFormat>
  <Paragraphs>63</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フレッシュ</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NKKKUser</dc:creator>
  <cp:lastModifiedBy>matsuno</cp:lastModifiedBy>
  <cp:revision>18</cp:revision>
  <cp:lastPrinted>2015-11-04T10:05:52Z</cp:lastPrinted>
  <dcterms:created xsi:type="dcterms:W3CDTF">2015-11-04T04:49:16Z</dcterms:created>
  <dcterms:modified xsi:type="dcterms:W3CDTF">2015-11-16T23:52:28Z</dcterms:modified>
</cp:coreProperties>
</file>